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36.png"/><Relationship Id="rId7"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46.png"/><Relationship Id="rId5"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793790" y="178427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Roboto"/>
              <a:buNone/>
            </a:pPr>
            <a:r>
              <a:rPr b="0" i="0" lang="en-US" sz="4450" u="none" cap="none" strike="noStrike">
                <a:solidFill>
                  <a:srgbClr val="000000"/>
                </a:solidFill>
                <a:latin typeface="Roboto"/>
                <a:ea typeface="Roboto"/>
                <a:cs typeface="Roboto"/>
                <a:sym typeface="Roboto"/>
              </a:rPr>
              <a:t>🎭</a:t>
            </a:r>
            <a:r>
              <a:rPr b="0" i="0" lang="en-US" sz="4450" u="none" cap="none" strike="noStrike">
                <a:solidFill>
                  <a:srgbClr val="FFFFFF"/>
                </a:solidFill>
                <a:latin typeface="Roboto"/>
                <a:ea typeface="Roboto"/>
                <a:cs typeface="Roboto"/>
                <a:sym typeface="Roboto"/>
              </a:rPr>
              <a:t> Immersive 3D Concert Experience</a:t>
            </a:r>
            <a:endParaRPr b="0" i="0" sz="4450" u="none" cap="none" strike="noStrike"/>
          </a:p>
        </p:txBody>
      </p:sp>
      <p:sp>
        <p:nvSpPr>
          <p:cNvPr id="58" name="Google Shape;58;p13"/>
          <p:cNvSpPr/>
          <p:nvPr/>
        </p:nvSpPr>
        <p:spPr>
          <a:xfrm>
            <a:off x="793790" y="3541990"/>
            <a:ext cx="7556421" cy="290322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Experience the future of live music with our immersive 3D concert platform. This innovative platform redefines how audiences engage with music by combining cutting-edge technology with stunning visual and audio fidelity. Enjoy real-time 3D stage rendering, interactive audience seating, and AI-powered features that personalize your concert experience. With multi-camera angles and dynamic stage effects, every performance feels authentic and engaging. Join us as we revolutionize the virtual concert landscape!</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preencoded.png" id="235" name="Google Shape;235;p2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36" name="Google Shape;236;p22"/>
          <p:cNvSpPr/>
          <p:nvPr/>
        </p:nvSpPr>
        <p:spPr>
          <a:xfrm>
            <a:off x="6280190" y="779978"/>
            <a:ext cx="6368653"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Roboto"/>
              <a:buNone/>
            </a:pPr>
            <a:r>
              <a:rPr b="0" i="0" lang="en-US" sz="4000" u="none" cap="none" strike="noStrike">
                <a:solidFill>
                  <a:srgbClr val="000000"/>
                </a:solidFill>
                <a:latin typeface="Roboto"/>
                <a:ea typeface="Roboto"/>
                <a:cs typeface="Roboto"/>
                <a:sym typeface="Roboto"/>
              </a:rPr>
              <a:t>🛠️</a:t>
            </a:r>
            <a:r>
              <a:rPr b="0" i="0" lang="en-US" sz="4000" u="none" cap="none" strike="noStrike">
                <a:solidFill>
                  <a:srgbClr val="FFFFFF"/>
                </a:solidFill>
                <a:latin typeface="Roboto"/>
                <a:ea typeface="Roboto"/>
                <a:cs typeface="Roboto"/>
                <a:sym typeface="Roboto"/>
              </a:rPr>
              <a:t> Cutting-Edge Tech Stack</a:t>
            </a:r>
            <a:endParaRPr b="0" i="0" sz="4000" u="none" cap="none" strike="noStrike"/>
          </a:p>
        </p:txBody>
      </p:sp>
      <p:sp>
        <p:nvSpPr>
          <p:cNvPr id="237" name="Google Shape;237;p22"/>
          <p:cNvSpPr/>
          <p:nvPr/>
        </p:nvSpPr>
        <p:spPr>
          <a:xfrm>
            <a:off x="6280190" y="1724025"/>
            <a:ext cx="7556421" cy="3535680"/>
          </a:xfrm>
          <a:prstGeom prst="roundRect">
            <a:avLst>
              <a:gd fmla="val 2425"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6287810" y="1731645"/>
            <a:ext cx="7541181" cy="58674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6491883" y="186166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1" i="0" lang="en-US" sz="1600" u="none" cap="none" strike="noStrike">
                <a:solidFill>
                  <a:srgbClr val="CFD0D8"/>
                </a:solidFill>
                <a:latin typeface="Roboto"/>
                <a:ea typeface="Roboto"/>
                <a:cs typeface="Roboto"/>
                <a:sym typeface="Roboto"/>
              </a:rPr>
              <a:t>Frontend</a:t>
            </a:r>
            <a:endParaRPr b="0" i="0" sz="1600" u="none" cap="none" strike="noStrike"/>
          </a:p>
        </p:txBody>
      </p:sp>
      <p:sp>
        <p:nvSpPr>
          <p:cNvPr id="240" name="Google Shape;240;p22"/>
          <p:cNvSpPr/>
          <p:nvPr/>
        </p:nvSpPr>
        <p:spPr>
          <a:xfrm>
            <a:off x="10266283" y="186166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React, TypeScript, Three.js</a:t>
            </a:r>
            <a:endParaRPr b="0" i="0" sz="1600" u="none" cap="none" strike="noStrike"/>
          </a:p>
        </p:txBody>
      </p:sp>
      <p:sp>
        <p:nvSpPr>
          <p:cNvPr id="241" name="Google Shape;241;p22"/>
          <p:cNvSpPr/>
          <p:nvPr/>
        </p:nvSpPr>
        <p:spPr>
          <a:xfrm>
            <a:off x="6287810" y="2318385"/>
            <a:ext cx="7541181" cy="58674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6491883" y="244840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1" i="0" lang="en-US" sz="1600" u="none" cap="none" strike="noStrike">
                <a:solidFill>
                  <a:srgbClr val="CFD0D8"/>
                </a:solidFill>
                <a:latin typeface="Roboto"/>
                <a:ea typeface="Roboto"/>
                <a:cs typeface="Roboto"/>
                <a:sym typeface="Roboto"/>
              </a:rPr>
              <a:t>UI Framework</a:t>
            </a:r>
            <a:endParaRPr b="0" i="0" sz="1600" u="none" cap="none" strike="noStrike"/>
          </a:p>
        </p:txBody>
      </p:sp>
      <p:sp>
        <p:nvSpPr>
          <p:cNvPr id="243" name="Google Shape;243;p22"/>
          <p:cNvSpPr/>
          <p:nvPr/>
        </p:nvSpPr>
        <p:spPr>
          <a:xfrm>
            <a:off x="10266283" y="244840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Shadcn/ui</a:t>
            </a:r>
            <a:endParaRPr b="0" i="0" sz="1600" u="none" cap="none" strike="noStrike"/>
          </a:p>
        </p:txBody>
      </p:sp>
      <p:sp>
        <p:nvSpPr>
          <p:cNvPr id="244" name="Google Shape;244;p22"/>
          <p:cNvSpPr/>
          <p:nvPr/>
        </p:nvSpPr>
        <p:spPr>
          <a:xfrm>
            <a:off x="6287810" y="2905125"/>
            <a:ext cx="7541181" cy="58674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6491883" y="303514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1" i="0" lang="en-US" sz="1600" u="none" cap="none" strike="noStrike">
                <a:solidFill>
                  <a:srgbClr val="CFD0D8"/>
                </a:solidFill>
                <a:latin typeface="Roboto"/>
                <a:ea typeface="Roboto"/>
                <a:cs typeface="Roboto"/>
                <a:sym typeface="Roboto"/>
              </a:rPr>
              <a:t>3D Rendering</a:t>
            </a:r>
            <a:endParaRPr b="0" i="0" sz="1600" u="none" cap="none" strike="noStrike"/>
          </a:p>
        </p:txBody>
      </p:sp>
      <p:sp>
        <p:nvSpPr>
          <p:cNvPr id="246" name="Google Shape;246;p22"/>
          <p:cNvSpPr/>
          <p:nvPr/>
        </p:nvSpPr>
        <p:spPr>
          <a:xfrm>
            <a:off x="10266283" y="303514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React Three Fiber</a:t>
            </a:r>
            <a:endParaRPr b="0" i="0" sz="1600" u="none" cap="none" strike="noStrike"/>
          </a:p>
        </p:txBody>
      </p:sp>
      <p:sp>
        <p:nvSpPr>
          <p:cNvPr id="247" name="Google Shape;247;p22"/>
          <p:cNvSpPr/>
          <p:nvPr/>
        </p:nvSpPr>
        <p:spPr>
          <a:xfrm>
            <a:off x="6287810" y="3491865"/>
            <a:ext cx="7541181" cy="58674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6491883" y="362188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1" i="0" lang="en-US" sz="1600" u="none" cap="none" strike="noStrike">
                <a:solidFill>
                  <a:srgbClr val="CFD0D8"/>
                </a:solidFill>
                <a:latin typeface="Roboto"/>
                <a:ea typeface="Roboto"/>
                <a:cs typeface="Roboto"/>
                <a:sym typeface="Roboto"/>
              </a:rPr>
              <a:t>Audio Processing</a:t>
            </a:r>
            <a:endParaRPr b="0" i="0" sz="1600" u="none" cap="none" strike="noStrike"/>
          </a:p>
        </p:txBody>
      </p:sp>
      <p:sp>
        <p:nvSpPr>
          <p:cNvPr id="249" name="Google Shape;249;p22"/>
          <p:cNvSpPr/>
          <p:nvPr/>
        </p:nvSpPr>
        <p:spPr>
          <a:xfrm>
            <a:off x="10266283" y="362188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Web Audio API</a:t>
            </a:r>
            <a:endParaRPr b="0" i="0" sz="1600" u="none" cap="none" strike="noStrike"/>
          </a:p>
        </p:txBody>
      </p:sp>
      <p:sp>
        <p:nvSpPr>
          <p:cNvPr id="250" name="Google Shape;250;p22"/>
          <p:cNvSpPr/>
          <p:nvPr/>
        </p:nvSpPr>
        <p:spPr>
          <a:xfrm>
            <a:off x="6287810" y="4078605"/>
            <a:ext cx="7541181" cy="58674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6491883" y="420862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1" i="0" lang="en-US" sz="1600" u="none" cap="none" strike="noStrike">
                <a:solidFill>
                  <a:srgbClr val="CFD0D8"/>
                </a:solidFill>
                <a:latin typeface="Roboto"/>
                <a:ea typeface="Roboto"/>
                <a:cs typeface="Roboto"/>
                <a:sym typeface="Roboto"/>
              </a:rPr>
              <a:t>State Management</a:t>
            </a:r>
            <a:endParaRPr b="0" i="0" sz="1600" u="none" cap="none" strike="noStrike"/>
          </a:p>
        </p:txBody>
      </p:sp>
      <p:sp>
        <p:nvSpPr>
          <p:cNvPr id="252" name="Google Shape;252;p22"/>
          <p:cNvSpPr/>
          <p:nvPr/>
        </p:nvSpPr>
        <p:spPr>
          <a:xfrm>
            <a:off x="10266283" y="420862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Zustand</a:t>
            </a:r>
            <a:endParaRPr b="0" i="0" sz="1600" u="none" cap="none" strike="noStrike"/>
          </a:p>
        </p:txBody>
      </p:sp>
      <p:sp>
        <p:nvSpPr>
          <p:cNvPr id="253" name="Google Shape;253;p22"/>
          <p:cNvSpPr/>
          <p:nvPr/>
        </p:nvSpPr>
        <p:spPr>
          <a:xfrm>
            <a:off x="6287810" y="4665345"/>
            <a:ext cx="7541181" cy="58674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6491883" y="479536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1" i="0" lang="en-US" sz="1600" u="none" cap="none" strike="noStrike">
                <a:solidFill>
                  <a:srgbClr val="CFD0D8"/>
                </a:solidFill>
                <a:latin typeface="Roboto"/>
                <a:ea typeface="Roboto"/>
                <a:cs typeface="Roboto"/>
                <a:sym typeface="Roboto"/>
              </a:rPr>
              <a:t>Styling</a:t>
            </a:r>
            <a:endParaRPr b="0" i="0" sz="1600" u="none" cap="none" strike="noStrike"/>
          </a:p>
        </p:txBody>
      </p:sp>
      <p:sp>
        <p:nvSpPr>
          <p:cNvPr id="255" name="Google Shape;255;p22"/>
          <p:cNvSpPr/>
          <p:nvPr/>
        </p:nvSpPr>
        <p:spPr>
          <a:xfrm>
            <a:off x="10266283" y="4795361"/>
            <a:ext cx="3358634"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Tailwind CSS</a:t>
            </a:r>
            <a:endParaRPr b="0" i="0" sz="1600" u="none" cap="none" strike="noStrike"/>
          </a:p>
        </p:txBody>
      </p:sp>
      <p:sp>
        <p:nvSpPr>
          <p:cNvPr id="256" name="Google Shape;256;p22"/>
          <p:cNvSpPr/>
          <p:nvPr/>
        </p:nvSpPr>
        <p:spPr>
          <a:xfrm>
            <a:off x="6280190" y="5489258"/>
            <a:ext cx="7556421" cy="196024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Our platform is built on a cutting-edge tech stack, ensuring optimal performance and scalability. The frontend utilizes React, TypeScript, and Three.js, while the UI framework is Shadcn/ui. React Three Fiber powers the 3D rendering, and the Web Audio API manages audio processing. Zustand handles state management, and Tailwind CSS provides styling. This robust technology stack enables us to deliver a seamless and immersive virtual concert experience.</a:t>
            </a:r>
            <a:endParaRPr b="0" i="0" sz="1600" u="none" cap="none" strike="noStrike"/>
          </a:p>
        </p:txBody>
      </p:sp>
      <p:sp>
        <p:nvSpPr>
          <p:cNvPr id="257" name="Google Shape;257;p22"/>
          <p:cNvSpPr/>
          <p:nvPr/>
        </p:nvSpPr>
        <p:spPr>
          <a:xfrm>
            <a:off x="12780300" y="7679050"/>
            <a:ext cx="1850100" cy="550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4"/>
          <p:cNvPicPr preferRelativeResize="0"/>
          <p:nvPr/>
        </p:nvPicPr>
        <p:blipFill rotWithShape="1">
          <a:blip r:embed="rId3">
            <a:alphaModFix/>
          </a:blip>
          <a:srcRect b="0" l="0" r="0" t="0"/>
          <a:stretch/>
        </p:blipFill>
        <p:spPr>
          <a:xfrm>
            <a:off x="9144000" y="0"/>
            <a:ext cx="5486400" cy="8230314"/>
          </a:xfrm>
          <a:prstGeom prst="rect">
            <a:avLst/>
          </a:prstGeom>
          <a:noFill/>
          <a:ln>
            <a:noFill/>
          </a:ln>
        </p:spPr>
      </p:pic>
      <p:sp>
        <p:nvSpPr>
          <p:cNvPr id="65" name="Google Shape;65;p14"/>
          <p:cNvSpPr/>
          <p:nvPr/>
        </p:nvSpPr>
        <p:spPr>
          <a:xfrm>
            <a:off x="791647" y="621983"/>
            <a:ext cx="6133743" cy="7068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Roboto"/>
              <a:buNone/>
            </a:pPr>
            <a:r>
              <a:rPr b="0" i="0" lang="en-US" sz="4450" u="none" cap="none" strike="noStrike">
                <a:solidFill>
                  <a:srgbClr val="000000"/>
                </a:solidFill>
                <a:latin typeface="Roboto"/>
                <a:ea typeface="Roboto"/>
                <a:cs typeface="Roboto"/>
                <a:sym typeface="Roboto"/>
              </a:rPr>
              <a:t>🤖</a:t>
            </a:r>
            <a:r>
              <a:rPr b="0" i="0" lang="en-US" sz="4450" u="none" cap="none" strike="noStrike">
                <a:solidFill>
                  <a:srgbClr val="FFFFFF"/>
                </a:solidFill>
                <a:latin typeface="Roboto"/>
                <a:ea typeface="Roboto"/>
                <a:cs typeface="Roboto"/>
                <a:sym typeface="Roboto"/>
              </a:rPr>
              <a:t> AI-Powered Features</a:t>
            </a:r>
            <a:endParaRPr b="0" i="0" sz="4450" u="none" cap="none" strike="noStrike"/>
          </a:p>
        </p:txBody>
      </p:sp>
      <p:sp>
        <p:nvSpPr>
          <p:cNvPr id="66" name="Google Shape;66;p14"/>
          <p:cNvSpPr/>
          <p:nvPr/>
        </p:nvSpPr>
        <p:spPr>
          <a:xfrm>
            <a:off x="791647" y="1922502"/>
            <a:ext cx="508873" cy="508873"/>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7" name="Google Shape;67;p14"/>
          <p:cNvPicPr preferRelativeResize="0"/>
          <p:nvPr/>
        </p:nvPicPr>
        <p:blipFill rotWithShape="1">
          <a:blip r:embed="rId4">
            <a:alphaModFix/>
          </a:blip>
          <a:srcRect b="0" l="0" r="0" t="0"/>
          <a:stretch/>
        </p:blipFill>
        <p:spPr>
          <a:xfrm>
            <a:off x="876479" y="1964888"/>
            <a:ext cx="339209" cy="424101"/>
          </a:xfrm>
          <a:prstGeom prst="rect">
            <a:avLst/>
          </a:prstGeom>
          <a:noFill/>
          <a:ln>
            <a:noFill/>
          </a:ln>
        </p:spPr>
      </p:pic>
      <p:sp>
        <p:nvSpPr>
          <p:cNvPr id="68" name="Google Shape;68;p14"/>
          <p:cNvSpPr/>
          <p:nvPr/>
        </p:nvSpPr>
        <p:spPr>
          <a:xfrm>
            <a:off x="1526619" y="1922502"/>
            <a:ext cx="2932390" cy="7067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Smart Engagement Tracking</a:t>
            </a:r>
            <a:endParaRPr b="0" i="0" sz="2200" u="none" cap="none" strike="noStrike"/>
          </a:p>
        </p:txBody>
      </p:sp>
      <p:sp>
        <p:nvSpPr>
          <p:cNvPr id="69" name="Google Shape;69;p14"/>
          <p:cNvSpPr/>
          <p:nvPr/>
        </p:nvSpPr>
        <p:spPr>
          <a:xfrm>
            <a:off x="1526619" y="2764869"/>
            <a:ext cx="2932390" cy="108585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Real-time audience engagement analysis for personalized experiences.</a:t>
            </a:r>
            <a:endParaRPr b="0" i="0" sz="1750" u="none" cap="none" strike="noStrike"/>
          </a:p>
        </p:txBody>
      </p:sp>
      <p:sp>
        <p:nvSpPr>
          <p:cNvPr id="70" name="Google Shape;70;p14"/>
          <p:cNvSpPr/>
          <p:nvPr/>
        </p:nvSpPr>
        <p:spPr>
          <a:xfrm>
            <a:off x="4685109" y="1922502"/>
            <a:ext cx="508873" cy="508873"/>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 name="Google Shape;71;p14"/>
          <p:cNvPicPr preferRelativeResize="0"/>
          <p:nvPr/>
        </p:nvPicPr>
        <p:blipFill rotWithShape="1">
          <a:blip r:embed="rId5">
            <a:alphaModFix/>
          </a:blip>
          <a:srcRect b="0" l="0" r="0" t="0"/>
          <a:stretch/>
        </p:blipFill>
        <p:spPr>
          <a:xfrm>
            <a:off x="4769941" y="1964888"/>
            <a:ext cx="339209" cy="424101"/>
          </a:xfrm>
          <a:prstGeom prst="rect">
            <a:avLst/>
          </a:prstGeom>
          <a:noFill/>
          <a:ln>
            <a:noFill/>
          </a:ln>
        </p:spPr>
      </p:pic>
      <p:sp>
        <p:nvSpPr>
          <p:cNvPr id="72" name="Google Shape;72;p14"/>
          <p:cNvSpPr/>
          <p:nvPr/>
        </p:nvSpPr>
        <p:spPr>
          <a:xfrm>
            <a:off x="5420082" y="1922502"/>
            <a:ext cx="2860238" cy="3533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Dynamic Stage Effects</a:t>
            </a:r>
            <a:endParaRPr b="0" i="0" sz="2200" u="none" cap="none" strike="noStrike"/>
          </a:p>
        </p:txBody>
      </p:sp>
      <p:sp>
        <p:nvSpPr>
          <p:cNvPr id="73" name="Google Shape;73;p14"/>
          <p:cNvSpPr/>
          <p:nvPr/>
        </p:nvSpPr>
        <p:spPr>
          <a:xfrm>
            <a:off x="5420082" y="2411492"/>
            <a:ext cx="2932390" cy="108585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AI-generated visual effects that sync seamlessly with the music.</a:t>
            </a:r>
            <a:endParaRPr b="0" i="0" sz="1750" u="none" cap="none" strike="noStrike"/>
          </a:p>
        </p:txBody>
      </p:sp>
      <p:sp>
        <p:nvSpPr>
          <p:cNvPr id="74" name="Google Shape;74;p14"/>
          <p:cNvSpPr/>
          <p:nvPr/>
        </p:nvSpPr>
        <p:spPr>
          <a:xfrm>
            <a:off x="791647" y="4331256"/>
            <a:ext cx="508873" cy="508873"/>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 name="Google Shape;75;p14"/>
          <p:cNvPicPr preferRelativeResize="0"/>
          <p:nvPr/>
        </p:nvPicPr>
        <p:blipFill rotWithShape="1">
          <a:blip r:embed="rId6">
            <a:alphaModFix/>
          </a:blip>
          <a:srcRect b="0" l="0" r="0" t="0"/>
          <a:stretch/>
        </p:blipFill>
        <p:spPr>
          <a:xfrm>
            <a:off x="876479" y="4373642"/>
            <a:ext cx="339209" cy="424101"/>
          </a:xfrm>
          <a:prstGeom prst="rect">
            <a:avLst/>
          </a:prstGeom>
          <a:noFill/>
          <a:ln>
            <a:noFill/>
          </a:ln>
        </p:spPr>
      </p:pic>
      <p:sp>
        <p:nvSpPr>
          <p:cNvPr id="76" name="Google Shape;76;p14"/>
          <p:cNvSpPr/>
          <p:nvPr/>
        </p:nvSpPr>
        <p:spPr>
          <a:xfrm>
            <a:off x="1526619" y="4331256"/>
            <a:ext cx="4089797" cy="3533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Personalized Recommendations</a:t>
            </a:r>
            <a:endParaRPr b="0" i="0" sz="2200" u="none" cap="none" strike="noStrike"/>
          </a:p>
        </p:txBody>
      </p:sp>
      <p:sp>
        <p:nvSpPr>
          <p:cNvPr id="77" name="Google Shape;77;p14"/>
          <p:cNvSpPr/>
          <p:nvPr/>
        </p:nvSpPr>
        <p:spPr>
          <a:xfrm>
            <a:off x="1526619" y="4820245"/>
            <a:ext cx="6825734" cy="36195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AI-driven event suggestions tailored to user preferences.</a:t>
            </a:r>
            <a:endParaRPr b="0" i="0" sz="1750" u="none" cap="none" strike="noStrike"/>
          </a:p>
        </p:txBody>
      </p:sp>
      <p:sp>
        <p:nvSpPr>
          <p:cNvPr id="78" name="Google Shape;78;p14"/>
          <p:cNvSpPr/>
          <p:nvPr/>
        </p:nvSpPr>
        <p:spPr>
          <a:xfrm>
            <a:off x="791647" y="5436632"/>
            <a:ext cx="7560707" cy="2171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Our platform leverages advanced AI algorithms to elevate every aspect of the concert experience. From smart engagement tracking to dynamic stage effects and personalized recommendations, AI ensures that each user enjoys a unique and captivating performance. The interactive chat assistant provides instant support, while sentiment analysis gauges audience reactions in real-time.</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793790" y="1686520"/>
            <a:ext cx="75424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Roboto"/>
              <a:buNone/>
            </a:pPr>
            <a:r>
              <a:rPr b="0" i="0" lang="en-US" sz="4450" u="none" cap="none" strike="noStrike">
                <a:solidFill>
                  <a:srgbClr val="000000"/>
                </a:solidFill>
                <a:latin typeface="Roboto"/>
                <a:ea typeface="Roboto"/>
                <a:cs typeface="Roboto"/>
                <a:sym typeface="Roboto"/>
              </a:rPr>
              <a:t>🎵</a:t>
            </a:r>
            <a:r>
              <a:rPr b="0" i="0" lang="en-US" sz="4450" u="none" cap="none" strike="noStrike">
                <a:solidFill>
                  <a:srgbClr val="FFFFFF"/>
                </a:solidFill>
                <a:latin typeface="Roboto"/>
                <a:ea typeface="Roboto"/>
                <a:cs typeface="Roboto"/>
                <a:sym typeface="Roboto"/>
              </a:rPr>
              <a:t> Superior Audio Experience</a:t>
            </a:r>
            <a:endParaRPr b="0" i="0" sz="4450" u="none" cap="none" strike="noStrike"/>
          </a:p>
        </p:txBody>
      </p:sp>
      <p:sp>
        <p:nvSpPr>
          <p:cNvPr id="85" name="Google Shape;85;p15"/>
          <p:cNvSpPr/>
          <p:nvPr/>
        </p:nvSpPr>
        <p:spPr>
          <a:xfrm>
            <a:off x="793790" y="2962275"/>
            <a:ext cx="324326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Roboto"/>
              <a:buNone/>
            </a:pPr>
            <a:r>
              <a:rPr b="0" i="0" lang="en-US" sz="2200" u="none" cap="none" strike="noStrike">
                <a:solidFill>
                  <a:srgbClr val="FFFFFF"/>
                </a:solidFill>
                <a:latin typeface="Roboto"/>
                <a:ea typeface="Roboto"/>
                <a:cs typeface="Roboto"/>
                <a:sym typeface="Roboto"/>
              </a:rPr>
              <a:t>Real-Time Audio Analysis</a:t>
            </a:r>
            <a:endParaRPr b="0" i="0" sz="2200" u="none" cap="none" strike="noStrike"/>
          </a:p>
        </p:txBody>
      </p:sp>
      <p:sp>
        <p:nvSpPr>
          <p:cNvPr id="86" name="Google Shape;86;p15"/>
          <p:cNvSpPr/>
          <p:nvPr/>
        </p:nvSpPr>
        <p:spPr>
          <a:xfrm>
            <a:off x="793790" y="3543419"/>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Analyzes music in real-time to dynamically adjust visual effects, creating a synchronized audiovisual spectacle.</a:t>
            </a:r>
            <a:endParaRPr b="0" i="0" sz="1750" u="none" cap="none" strike="noStrike"/>
          </a:p>
        </p:txBody>
      </p:sp>
      <p:sp>
        <p:nvSpPr>
          <p:cNvPr id="87" name="Google Shape;87;p15"/>
          <p:cNvSpPr/>
          <p:nvPr/>
        </p:nvSpPr>
        <p:spPr>
          <a:xfrm>
            <a:off x="5332928" y="296227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Roboto"/>
              <a:buNone/>
            </a:pPr>
            <a:r>
              <a:rPr b="0" i="0" lang="en-US" sz="2200" u="none" cap="none" strike="noStrike">
                <a:solidFill>
                  <a:srgbClr val="FFFFFF"/>
                </a:solidFill>
                <a:latin typeface="Roboto"/>
                <a:ea typeface="Roboto"/>
                <a:cs typeface="Roboto"/>
                <a:sym typeface="Roboto"/>
              </a:rPr>
              <a:t>Spatial Audio Support</a:t>
            </a:r>
            <a:endParaRPr b="0" i="0" sz="2200" u="none" cap="none" strike="noStrike"/>
          </a:p>
        </p:txBody>
      </p:sp>
      <p:sp>
        <p:nvSpPr>
          <p:cNvPr id="88" name="Google Shape;88;p15"/>
          <p:cNvSpPr/>
          <p:nvPr/>
        </p:nvSpPr>
        <p:spPr>
          <a:xfrm>
            <a:off x="5332928" y="3543419"/>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Immersive soundscapes that enhance the sense of presence, making you feel like you're right in the concert hall.</a:t>
            </a:r>
            <a:endParaRPr b="0" i="0" sz="1750" u="none" cap="none" strike="noStrike"/>
          </a:p>
        </p:txBody>
      </p:sp>
      <p:sp>
        <p:nvSpPr>
          <p:cNvPr id="89" name="Google Shape;89;p15"/>
          <p:cNvSpPr/>
          <p:nvPr/>
        </p:nvSpPr>
        <p:spPr>
          <a:xfrm>
            <a:off x="9872067" y="2962275"/>
            <a:ext cx="389774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Roboto"/>
              <a:buNone/>
            </a:pPr>
            <a:r>
              <a:rPr b="0" i="0" lang="en-US" sz="2200" u="none" cap="none" strike="noStrike">
                <a:solidFill>
                  <a:srgbClr val="FFFFFF"/>
                </a:solidFill>
                <a:latin typeface="Roboto"/>
                <a:ea typeface="Roboto"/>
                <a:cs typeface="Roboto"/>
                <a:sym typeface="Roboto"/>
              </a:rPr>
              <a:t>Genre-Specific Audio Previews</a:t>
            </a:r>
            <a:endParaRPr b="0" i="0" sz="2200" u="none" cap="none" strike="noStrike"/>
          </a:p>
        </p:txBody>
      </p:sp>
      <p:sp>
        <p:nvSpPr>
          <p:cNvPr id="90" name="Google Shape;90;p15"/>
          <p:cNvSpPr/>
          <p:nvPr/>
        </p:nvSpPr>
        <p:spPr>
          <a:xfrm>
            <a:off x="9872067" y="3543419"/>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Tailored audio previews that highlight the unique characteristics of different music genres.</a:t>
            </a:r>
            <a:endParaRPr b="0" i="0" sz="1750" u="none" cap="none" strike="noStrike"/>
          </a:p>
        </p:txBody>
      </p:sp>
      <p:sp>
        <p:nvSpPr>
          <p:cNvPr id="91" name="Google Shape;91;p15"/>
          <p:cNvSpPr/>
          <p:nvPr/>
        </p:nvSpPr>
        <p:spPr>
          <a:xfrm>
            <a:off x="793790" y="5454253"/>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The audio experience is meticulously crafted to provide unparalleled fidelity and immersion. The spatial audio support creates a three-dimensional soundscape, while the real-time audio analysis dynamically adjusts visual effects, ensuring a captivating audiovisual spectacle. Genre-specific audio previews and dynamic equalizer settings further enhance the listening experience.</a:t>
            </a:r>
            <a:endParaRPr b="0" i="0" sz="1750" u="none" cap="none" strike="noStrike"/>
          </a:p>
        </p:txBody>
      </p:sp>
      <p:sp>
        <p:nvSpPr>
          <p:cNvPr id="92" name="Google Shape;92;p15"/>
          <p:cNvSpPr txBox="1"/>
          <p:nvPr/>
        </p:nvSpPr>
        <p:spPr>
          <a:xfrm>
            <a:off x="12893050" y="7786175"/>
            <a:ext cx="16158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16"/>
          <p:cNvPicPr preferRelativeResize="0"/>
          <p:nvPr/>
        </p:nvPicPr>
        <p:blipFill rotWithShape="1">
          <a:blip r:embed="rId3">
            <a:alphaModFix/>
          </a:blip>
          <a:srcRect b="0" l="0" r="0" t="0"/>
          <a:stretch/>
        </p:blipFill>
        <p:spPr>
          <a:xfrm>
            <a:off x="0" y="0"/>
            <a:ext cx="14630400" cy="2551748"/>
          </a:xfrm>
          <a:prstGeom prst="rect">
            <a:avLst/>
          </a:prstGeom>
          <a:noFill/>
          <a:ln>
            <a:noFill/>
          </a:ln>
        </p:spPr>
      </p:pic>
      <p:sp>
        <p:nvSpPr>
          <p:cNvPr id="99" name="Google Shape;99;p16"/>
          <p:cNvSpPr/>
          <p:nvPr/>
        </p:nvSpPr>
        <p:spPr>
          <a:xfrm>
            <a:off x="793790" y="3391376"/>
            <a:ext cx="6019562"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Roboto"/>
              <a:buNone/>
            </a:pPr>
            <a:r>
              <a:rPr b="0" i="0" lang="en-US" sz="4000" u="none" cap="none" strike="noStrike">
                <a:solidFill>
                  <a:srgbClr val="000000"/>
                </a:solidFill>
                <a:latin typeface="Roboto"/>
                <a:ea typeface="Roboto"/>
                <a:cs typeface="Roboto"/>
                <a:sym typeface="Roboto"/>
              </a:rPr>
              <a:t>👥</a:t>
            </a:r>
            <a:r>
              <a:rPr b="0" i="0" lang="en-US" sz="4000" u="none" cap="none" strike="noStrike">
                <a:solidFill>
                  <a:srgbClr val="FFFFFF"/>
                </a:solidFill>
                <a:latin typeface="Roboto"/>
                <a:ea typeface="Roboto"/>
                <a:cs typeface="Roboto"/>
                <a:sym typeface="Roboto"/>
              </a:rPr>
              <a:t> Robust Social Features</a:t>
            </a:r>
            <a:endParaRPr b="0" i="0" sz="4000" u="none" cap="none" strike="noStrike"/>
          </a:p>
        </p:txBody>
      </p:sp>
      <p:sp>
        <p:nvSpPr>
          <p:cNvPr id="100" name="Google Shape;100;p16"/>
          <p:cNvSpPr/>
          <p:nvPr/>
        </p:nvSpPr>
        <p:spPr>
          <a:xfrm>
            <a:off x="793790" y="4335423"/>
            <a:ext cx="4211598" cy="1844754"/>
          </a:xfrm>
          <a:prstGeom prst="roundRect">
            <a:avLst>
              <a:gd fmla="val 4648"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005483" y="4547116"/>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Real-Time Chat</a:t>
            </a:r>
            <a:endParaRPr b="0" i="0" sz="2000" u="none" cap="none" strike="noStrike"/>
          </a:p>
        </p:txBody>
      </p:sp>
      <p:sp>
        <p:nvSpPr>
          <p:cNvPr id="102" name="Google Shape;102;p16"/>
          <p:cNvSpPr/>
          <p:nvPr/>
        </p:nvSpPr>
        <p:spPr>
          <a:xfrm>
            <a:off x="1005483" y="4988362"/>
            <a:ext cx="3788212"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Engage in live conversations with fellow concert-goers, enhanced by sentiment analysis to foster positive interactions.</a:t>
            </a:r>
            <a:endParaRPr b="0" i="0" sz="1600" u="none" cap="none" strike="noStrike"/>
          </a:p>
        </p:txBody>
      </p:sp>
      <p:sp>
        <p:nvSpPr>
          <p:cNvPr id="103" name="Google Shape;103;p16"/>
          <p:cNvSpPr/>
          <p:nvPr/>
        </p:nvSpPr>
        <p:spPr>
          <a:xfrm>
            <a:off x="5209461" y="4335423"/>
            <a:ext cx="4211598" cy="1844754"/>
          </a:xfrm>
          <a:prstGeom prst="roundRect">
            <a:avLst>
              <a:gd fmla="val 4648"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5421154" y="4547116"/>
            <a:ext cx="3609856"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Audience Engagement Tracking</a:t>
            </a:r>
            <a:endParaRPr b="0" i="0" sz="2000" u="none" cap="none" strike="noStrike"/>
          </a:p>
        </p:txBody>
      </p:sp>
      <p:sp>
        <p:nvSpPr>
          <p:cNvPr id="105" name="Google Shape;105;p16"/>
          <p:cNvSpPr/>
          <p:nvPr/>
        </p:nvSpPr>
        <p:spPr>
          <a:xfrm>
            <a:off x="5421154" y="4988362"/>
            <a:ext cx="3788212"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Monitor audience reactions in real-time, providing valuable insights into the event's performance.</a:t>
            </a:r>
            <a:endParaRPr b="0" i="0" sz="1600" u="none" cap="none" strike="noStrike"/>
          </a:p>
        </p:txBody>
      </p:sp>
      <p:sp>
        <p:nvSpPr>
          <p:cNvPr id="106" name="Google Shape;106;p16"/>
          <p:cNvSpPr/>
          <p:nvPr/>
        </p:nvSpPr>
        <p:spPr>
          <a:xfrm>
            <a:off x="9625132" y="4335423"/>
            <a:ext cx="4211598" cy="1844754"/>
          </a:xfrm>
          <a:prstGeom prst="roundRect">
            <a:avLst>
              <a:gd fmla="val 4648"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9836825" y="4547116"/>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Crowd Analytics</a:t>
            </a:r>
            <a:endParaRPr b="0" i="0" sz="2000" u="none" cap="none" strike="noStrike"/>
          </a:p>
        </p:txBody>
      </p:sp>
      <p:sp>
        <p:nvSpPr>
          <p:cNvPr id="108" name="Google Shape;108;p16"/>
          <p:cNvSpPr/>
          <p:nvPr/>
        </p:nvSpPr>
        <p:spPr>
          <a:xfrm>
            <a:off x="9836825" y="4988362"/>
            <a:ext cx="3788212"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Gain demographic insights and understand audience composition to refine future events.</a:t>
            </a:r>
            <a:endParaRPr b="0" i="0" sz="1600" u="none" cap="none" strike="noStrike"/>
          </a:p>
        </p:txBody>
      </p:sp>
      <p:sp>
        <p:nvSpPr>
          <p:cNvPr id="109" name="Google Shape;109;p16"/>
          <p:cNvSpPr/>
          <p:nvPr/>
        </p:nvSpPr>
        <p:spPr>
          <a:xfrm>
            <a:off x="793790" y="6409730"/>
            <a:ext cx="1304282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Connect with fellow music enthusiasts through our robust social features. Engage in real-time chat, enhanced by sentiment analysis to foster positive interactions. Audience engagement tracking provides valuable insights into the event's performance, while crowd analytics help organizers understand audience composition and refine future events. Experience the power of community in the virtual concert space.</a:t>
            </a:r>
            <a:endParaRPr b="0" i="0" sz="1600" u="none" cap="none" strike="noStrike"/>
          </a:p>
        </p:txBody>
      </p:sp>
      <p:sp>
        <p:nvSpPr>
          <p:cNvPr id="110" name="Google Shape;110;p16"/>
          <p:cNvSpPr/>
          <p:nvPr/>
        </p:nvSpPr>
        <p:spPr>
          <a:xfrm>
            <a:off x="12855300" y="7711025"/>
            <a:ext cx="1775100" cy="43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p:nvPr/>
        </p:nvSpPr>
        <p:spPr>
          <a:xfrm>
            <a:off x="6280190" y="808434"/>
            <a:ext cx="4735116"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00"/>
              </a:buClr>
              <a:buSzPts val="3300"/>
              <a:buFont typeface="Roboto"/>
              <a:buNone/>
            </a:pPr>
            <a:r>
              <a:rPr b="0" i="0" lang="en-US" sz="3300" u="none" cap="none" strike="noStrike">
                <a:solidFill>
                  <a:srgbClr val="000000"/>
                </a:solidFill>
                <a:latin typeface="Roboto"/>
                <a:ea typeface="Roboto"/>
                <a:cs typeface="Roboto"/>
                <a:sym typeface="Roboto"/>
              </a:rPr>
              <a:t>🎨</a:t>
            </a:r>
            <a:r>
              <a:rPr b="0" i="0" lang="en-US" sz="3300" u="none" cap="none" strike="noStrike">
                <a:solidFill>
                  <a:srgbClr val="FFFFFF"/>
                </a:solidFill>
                <a:latin typeface="Roboto"/>
                <a:ea typeface="Roboto"/>
                <a:cs typeface="Roboto"/>
                <a:sym typeface="Roboto"/>
              </a:rPr>
              <a:t> Modern UI/UX Design</a:t>
            </a:r>
            <a:endParaRPr b="0" i="0" sz="3300" u="none" cap="none" strike="noStrike"/>
          </a:p>
        </p:txBody>
      </p:sp>
      <p:pic>
        <p:nvPicPr>
          <p:cNvPr descr="preencoded.png" id="117" name="Google Shape;117;p17"/>
          <p:cNvPicPr preferRelativeResize="0"/>
          <p:nvPr/>
        </p:nvPicPr>
        <p:blipFill rotWithShape="1">
          <a:blip r:embed="rId3">
            <a:alphaModFix/>
          </a:blip>
          <a:srcRect b="0" l="0" r="0" t="0"/>
          <a:stretch/>
        </p:blipFill>
        <p:spPr>
          <a:xfrm>
            <a:off x="6280190" y="1595199"/>
            <a:ext cx="850583" cy="1252180"/>
          </a:xfrm>
          <a:prstGeom prst="rect">
            <a:avLst/>
          </a:prstGeom>
          <a:noFill/>
          <a:ln>
            <a:noFill/>
          </a:ln>
        </p:spPr>
      </p:pic>
      <p:sp>
        <p:nvSpPr>
          <p:cNvPr id="118" name="Google Shape;118;p17"/>
          <p:cNvSpPr/>
          <p:nvPr/>
        </p:nvSpPr>
        <p:spPr>
          <a:xfrm>
            <a:off x="7385923" y="1765221"/>
            <a:ext cx="2444472"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Clean, Responsive Design</a:t>
            </a:r>
            <a:endParaRPr b="0" i="0" sz="1650" u="none" cap="none" strike="noStrike"/>
          </a:p>
        </p:txBody>
      </p:sp>
      <p:sp>
        <p:nvSpPr>
          <p:cNvPr id="119" name="Google Shape;119;p17"/>
          <p:cNvSpPr/>
          <p:nvPr/>
        </p:nvSpPr>
        <p:spPr>
          <a:xfrm>
            <a:off x="7385923" y="2133005"/>
            <a:ext cx="6450687"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Ensures seamless accessibility across all devices, providing a consistent and enjoyable user experience.</a:t>
            </a:r>
            <a:endParaRPr b="0" i="0" sz="1300" u="none" cap="none" strike="noStrike"/>
          </a:p>
        </p:txBody>
      </p:sp>
      <p:pic>
        <p:nvPicPr>
          <p:cNvPr descr="preencoded.png" id="120" name="Google Shape;120;p17"/>
          <p:cNvPicPr preferRelativeResize="0"/>
          <p:nvPr/>
        </p:nvPicPr>
        <p:blipFill rotWithShape="1">
          <a:blip r:embed="rId4">
            <a:alphaModFix/>
          </a:blip>
          <a:srcRect b="0" l="0" r="0" t="0"/>
          <a:stretch/>
        </p:blipFill>
        <p:spPr>
          <a:xfrm>
            <a:off x="6280190" y="2847380"/>
            <a:ext cx="850583" cy="1252180"/>
          </a:xfrm>
          <a:prstGeom prst="rect">
            <a:avLst/>
          </a:prstGeom>
          <a:noFill/>
          <a:ln>
            <a:noFill/>
          </a:ln>
        </p:spPr>
      </p:pic>
      <p:sp>
        <p:nvSpPr>
          <p:cNvPr id="121" name="Google Shape;121;p17"/>
          <p:cNvSpPr/>
          <p:nvPr/>
        </p:nvSpPr>
        <p:spPr>
          <a:xfrm>
            <a:off x="7385923" y="3017401"/>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Dark Mode Support</a:t>
            </a:r>
            <a:endParaRPr b="0" i="0" sz="1650" u="none" cap="none" strike="noStrike"/>
          </a:p>
        </p:txBody>
      </p:sp>
      <p:sp>
        <p:nvSpPr>
          <p:cNvPr id="122" name="Google Shape;122;p17"/>
          <p:cNvSpPr/>
          <p:nvPr/>
        </p:nvSpPr>
        <p:spPr>
          <a:xfrm>
            <a:off x="7385923" y="3385185"/>
            <a:ext cx="6450687"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Offers enhanced visual comfort during extended use, reducing eye strain in low-light environments.</a:t>
            </a:r>
            <a:endParaRPr b="0" i="0" sz="1300" u="none" cap="none" strike="noStrike"/>
          </a:p>
        </p:txBody>
      </p:sp>
      <p:pic>
        <p:nvPicPr>
          <p:cNvPr descr="preencoded.png" id="123" name="Google Shape;123;p17"/>
          <p:cNvPicPr preferRelativeResize="0"/>
          <p:nvPr/>
        </p:nvPicPr>
        <p:blipFill rotWithShape="1">
          <a:blip r:embed="rId5">
            <a:alphaModFix/>
          </a:blip>
          <a:srcRect b="0" l="0" r="0" t="0"/>
          <a:stretch/>
        </p:blipFill>
        <p:spPr>
          <a:xfrm>
            <a:off x="6280190" y="4099560"/>
            <a:ext cx="850583" cy="1020723"/>
          </a:xfrm>
          <a:prstGeom prst="rect">
            <a:avLst/>
          </a:prstGeom>
          <a:noFill/>
          <a:ln>
            <a:noFill/>
          </a:ln>
        </p:spPr>
      </p:pic>
      <p:sp>
        <p:nvSpPr>
          <p:cNvPr id="124" name="Google Shape;124;p17"/>
          <p:cNvSpPr/>
          <p:nvPr/>
        </p:nvSpPr>
        <p:spPr>
          <a:xfrm>
            <a:off x="7385923" y="4269581"/>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Smooth Animations</a:t>
            </a:r>
            <a:endParaRPr b="0" i="0" sz="1650" u="none" cap="none" strike="noStrike"/>
          </a:p>
        </p:txBody>
      </p:sp>
      <p:sp>
        <p:nvSpPr>
          <p:cNvPr id="125" name="Google Shape;125;p17"/>
          <p:cNvSpPr/>
          <p:nvPr/>
        </p:nvSpPr>
        <p:spPr>
          <a:xfrm>
            <a:off x="7385923" y="4637365"/>
            <a:ext cx="645068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Enhance user engagement with fluid transitions and visually appealing elements.</a:t>
            </a:r>
            <a:endParaRPr b="0" i="0" sz="1300" u="none" cap="none" strike="noStrike"/>
          </a:p>
        </p:txBody>
      </p:sp>
      <p:pic>
        <p:nvPicPr>
          <p:cNvPr descr="preencoded.png" id="126" name="Google Shape;126;p17"/>
          <p:cNvPicPr preferRelativeResize="0"/>
          <p:nvPr/>
        </p:nvPicPr>
        <p:blipFill rotWithShape="1">
          <a:blip r:embed="rId6">
            <a:alphaModFix/>
          </a:blip>
          <a:srcRect b="0" l="0" r="0" t="0"/>
          <a:stretch/>
        </p:blipFill>
        <p:spPr>
          <a:xfrm>
            <a:off x="6280190" y="5120283"/>
            <a:ext cx="850583" cy="1020723"/>
          </a:xfrm>
          <a:prstGeom prst="rect">
            <a:avLst/>
          </a:prstGeom>
          <a:noFill/>
          <a:ln>
            <a:noFill/>
          </a:ln>
        </p:spPr>
      </p:pic>
      <p:sp>
        <p:nvSpPr>
          <p:cNvPr id="127" name="Google Shape;127;p17"/>
          <p:cNvSpPr/>
          <p:nvPr/>
        </p:nvSpPr>
        <p:spPr>
          <a:xfrm>
            <a:off x="7385923" y="5290304"/>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Intuitive Navigation</a:t>
            </a:r>
            <a:endParaRPr b="0" i="0" sz="1650" u="none" cap="none" strike="noStrike"/>
          </a:p>
        </p:txBody>
      </p:sp>
      <p:sp>
        <p:nvSpPr>
          <p:cNvPr id="128" name="Google Shape;128;p17"/>
          <p:cNvSpPr/>
          <p:nvPr/>
        </p:nvSpPr>
        <p:spPr>
          <a:xfrm>
            <a:off x="7385923" y="5658088"/>
            <a:ext cx="645068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Streamlines user journeys, making it easy to discover and enjoy content.</a:t>
            </a:r>
            <a:endParaRPr b="0" i="0" sz="1300" u="none" cap="none" strike="noStrike"/>
          </a:p>
        </p:txBody>
      </p:sp>
      <p:sp>
        <p:nvSpPr>
          <p:cNvPr id="129" name="Google Shape;129;p17"/>
          <p:cNvSpPr/>
          <p:nvPr/>
        </p:nvSpPr>
        <p:spPr>
          <a:xfrm>
            <a:off x="6280190" y="6332339"/>
            <a:ext cx="7556421" cy="10887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Our platform features a modern UI/UX design that prioritizes user experience. The clean, responsive design ensures seamless accessibility across all devices, while dark mode support enhances visual comfort. Smooth animations and intuitive navigation streamline user journeys, making it easy to discover and enjoy content. Dive into a visually stunning and user-friendly environment.</a:t>
            </a:r>
            <a:endParaRPr b="0" i="0" sz="1300" u="none" cap="none" strike="noStrike"/>
          </a:p>
        </p:txBody>
      </p:sp>
      <p:sp>
        <p:nvSpPr>
          <p:cNvPr id="130" name="Google Shape;130;p17"/>
          <p:cNvSpPr/>
          <p:nvPr/>
        </p:nvSpPr>
        <p:spPr>
          <a:xfrm>
            <a:off x="12705150" y="7804975"/>
            <a:ext cx="1841400" cy="424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 name="Google Shape;131;p17"/>
          <p:cNvPicPr preferRelativeResize="0"/>
          <p:nvPr/>
        </p:nvPicPr>
        <p:blipFill>
          <a:blip r:embed="rId7">
            <a:alphaModFix/>
          </a:blip>
          <a:stretch>
            <a:fillRect/>
          </a:stretch>
        </p:blipFill>
        <p:spPr>
          <a:xfrm>
            <a:off x="171175" y="1765225"/>
            <a:ext cx="5975389" cy="37346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p:nvPr/>
        </p:nvSpPr>
        <p:spPr>
          <a:xfrm>
            <a:off x="793790" y="1593056"/>
            <a:ext cx="580524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Roboto"/>
              <a:buNone/>
            </a:pPr>
            <a:r>
              <a:rPr b="0" i="0" lang="en-US" sz="4450" u="none" cap="none" strike="noStrike">
                <a:solidFill>
                  <a:srgbClr val="000000"/>
                </a:solidFill>
                <a:latin typeface="Roboto"/>
                <a:ea typeface="Roboto"/>
                <a:cs typeface="Roboto"/>
                <a:sym typeface="Roboto"/>
              </a:rPr>
              <a:t>🚀</a:t>
            </a:r>
            <a:r>
              <a:rPr b="0" i="0" lang="en-US" sz="4450" u="none" cap="none" strike="noStrike">
                <a:solidFill>
                  <a:srgbClr val="FFFFFF"/>
                </a:solidFill>
                <a:latin typeface="Roboto"/>
                <a:ea typeface="Roboto"/>
                <a:cs typeface="Roboto"/>
                <a:sym typeface="Roboto"/>
              </a:rPr>
              <a:t> Innovative Features</a:t>
            </a:r>
            <a:endParaRPr b="0" i="0" sz="4450" u="none" cap="none" strike="noStrike"/>
          </a:p>
        </p:txBody>
      </p:sp>
      <p:pic>
        <p:nvPicPr>
          <p:cNvPr descr="preencoded.png" id="138" name="Google Shape;138;p18"/>
          <p:cNvPicPr preferRelativeResize="0"/>
          <p:nvPr/>
        </p:nvPicPr>
        <p:blipFill rotWithShape="1">
          <a:blip r:embed="rId3">
            <a:alphaModFix/>
          </a:blip>
          <a:srcRect b="0" l="0" r="0" t="0"/>
          <a:stretch/>
        </p:blipFill>
        <p:spPr>
          <a:xfrm>
            <a:off x="2978348" y="2755463"/>
            <a:ext cx="2152055" cy="807958"/>
          </a:xfrm>
          <a:prstGeom prst="rect">
            <a:avLst/>
          </a:prstGeom>
          <a:noFill/>
          <a:ln>
            <a:noFill/>
          </a:ln>
        </p:spPr>
      </p:pic>
      <p:sp>
        <p:nvSpPr>
          <p:cNvPr id="139" name="Google Shape;139;p18"/>
          <p:cNvSpPr/>
          <p:nvPr/>
        </p:nvSpPr>
        <p:spPr>
          <a:xfrm>
            <a:off x="3894892" y="3047286"/>
            <a:ext cx="318968" cy="398621"/>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CFD0D8"/>
              </a:buClr>
              <a:buSzPts val="2500"/>
              <a:buFont typeface="Roboto"/>
              <a:buNone/>
            </a:pPr>
            <a:r>
              <a:rPr b="0" i="0" lang="en-US" sz="2500" u="none" cap="none" strike="noStrike">
                <a:solidFill>
                  <a:srgbClr val="CFD0D8"/>
                </a:solidFill>
                <a:latin typeface="Roboto"/>
                <a:ea typeface="Roboto"/>
                <a:cs typeface="Roboto"/>
                <a:sym typeface="Roboto"/>
              </a:rPr>
              <a:t>1</a:t>
            </a:r>
            <a:endParaRPr b="0" i="0" sz="2500" u="none" cap="none" strike="noStrike"/>
          </a:p>
        </p:txBody>
      </p:sp>
      <p:sp>
        <p:nvSpPr>
          <p:cNvPr id="140" name="Google Shape;140;p18"/>
          <p:cNvSpPr/>
          <p:nvPr/>
        </p:nvSpPr>
        <p:spPr>
          <a:xfrm>
            <a:off x="5357217" y="2982277"/>
            <a:ext cx="2368748"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Interactive Seating</a:t>
            </a:r>
            <a:endParaRPr b="0" i="0" sz="2200" u="none" cap="none" strike="noStrike"/>
          </a:p>
        </p:txBody>
      </p:sp>
      <p:sp>
        <p:nvSpPr>
          <p:cNvPr id="141" name="Google Shape;141;p18"/>
          <p:cNvSpPr/>
          <p:nvPr/>
        </p:nvSpPr>
        <p:spPr>
          <a:xfrm>
            <a:off x="5187077" y="3576518"/>
            <a:ext cx="8592860" cy="15240"/>
          </a:xfrm>
          <a:prstGeom prst="roundRect">
            <a:avLst>
              <a:gd fmla="val 625116"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2" name="Google Shape;142;p18"/>
          <p:cNvPicPr preferRelativeResize="0"/>
          <p:nvPr/>
        </p:nvPicPr>
        <p:blipFill rotWithShape="1">
          <a:blip r:embed="rId4">
            <a:alphaModFix/>
          </a:blip>
          <a:srcRect b="0" l="0" r="0" t="0"/>
          <a:stretch/>
        </p:blipFill>
        <p:spPr>
          <a:xfrm>
            <a:off x="1902381" y="3620095"/>
            <a:ext cx="4304109" cy="807958"/>
          </a:xfrm>
          <a:prstGeom prst="rect">
            <a:avLst/>
          </a:prstGeom>
          <a:noFill/>
          <a:ln>
            <a:noFill/>
          </a:ln>
        </p:spPr>
      </p:pic>
      <p:sp>
        <p:nvSpPr>
          <p:cNvPr id="143" name="Google Shape;143;p18"/>
          <p:cNvSpPr/>
          <p:nvPr/>
        </p:nvSpPr>
        <p:spPr>
          <a:xfrm>
            <a:off x="3894892" y="3824764"/>
            <a:ext cx="318968" cy="398621"/>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CFD0D8"/>
              </a:buClr>
              <a:buSzPts val="2500"/>
              <a:buFont typeface="Roboto"/>
              <a:buNone/>
            </a:pPr>
            <a:r>
              <a:rPr b="0" i="0" lang="en-US" sz="2500" u="none" cap="none" strike="noStrike">
                <a:solidFill>
                  <a:srgbClr val="CFD0D8"/>
                </a:solidFill>
                <a:latin typeface="Roboto"/>
                <a:ea typeface="Roboto"/>
                <a:cs typeface="Roboto"/>
                <a:sym typeface="Roboto"/>
              </a:rPr>
              <a:t>2</a:t>
            </a:r>
            <a:endParaRPr b="0" i="0" sz="2500" u="none" cap="none" strike="noStrike"/>
          </a:p>
        </p:txBody>
      </p:sp>
      <p:sp>
        <p:nvSpPr>
          <p:cNvPr id="144" name="Google Shape;144;p18"/>
          <p:cNvSpPr/>
          <p:nvPr/>
        </p:nvSpPr>
        <p:spPr>
          <a:xfrm>
            <a:off x="6433304" y="3846909"/>
            <a:ext cx="266890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Multi-Camera Angles</a:t>
            </a:r>
            <a:endParaRPr b="0" i="0" sz="2200" u="none" cap="none" strike="noStrike"/>
          </a:p>
        </p:txBody>
      </p:sp>
      <p:sp>
        <p:nvSpPr>
          <p:cNvPr id="145" name="Google Shape;145;p18"/>
          <p:cNvSpPr/>
          <p:nvPr/>
        </p:nvSpPr>
        <p:spPr>
          <a:xfrm>
            <a:off x="6263164" y="4441150"/>
            <a:ext cx="7516773" cy="15240"/>
          </a:xfrm>
          <a:prstGeom prst="roundRect">
            <a:avLst>
              <a:gd fmla="val 625116"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6" name="Google Shape;146;p18"/>
          <p:cNvPicPr preferRelativeResize="0"/>
          <p:nvPr/>
        </p:nvPicPr>
        <p:blipFill rotWithShape="1">
          <a:blip r:embed="rId5">
            <a:alphaModFix/>
          </a:blip>
          <a:srcRect b="0" l="0" r="0" t="0"/>
          <a:stretch/>
        </p:blipFill>
        <p:spPr>
          <a:xfrm>
            <a:off x="826294" y="4484727"/>
            <a:ext cx="6456164" cy="807958"/>
          </a:xfrm>
          <a:prstGeom prst="rect">
            <a:avLst/>
          </a:prstGeom>
          <a:noFill/>
          <a:ln>
            <a:noFill/>
          </a:ln>
        </p:spPr>
      </p:pic>
      <p:sp>
        <p:nvSpPr>
          <p:cNvPr id="147" name="Google Shape;147;p18"/>
          <p:cNvSpPr/>
          <p:nvPr/>
        </p:nvSpPr>
        <p:spPr>
          <a:xfrm>
            <a:off x="3894773" y="4689396"/>
            <a:ext cx="318968" cy="398621"/>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CFD0D8"/>
              </a:buClr>
              <a:buSzPts val="2500"/>
              <a:buFont typeface="Roboto"/>
              <a:buNone/>
            </a:pPr>
            <a:r>
              <a:rPr b="0" i="0" lang="en-US" sz="2500" u="none" cap="none" strike="noStrike">
                <a:solidFill>
                  <a:srgbClr val="CFD0D8"/>
                </a:solidFill>
                <a:latin typeface="Roboto"/>
                <a:ea typeface="Roboto"/>
                <a:cs typeface="Roboto"/>
                <a:sym typeface="Roboto"/>
              </a:rPr>
              <a:t>3</a:t>
            </a:r>
            <a:endParaRPr b="0" i="0" sz="2500" u="none" cap="none" strike="noStrike"/>
          </a:p>
        </p:txBody>
      </p:sp>
      <p:sp>
        <p:nvSpPr>
          <p:cNvPr id="148" name="Google Shape;148;p18"/>
          <p:cNvSpPr/>
          <p:nvPr/>
        </p:nvSpPr>
        <p:spPr>
          <a:xfrm>
            <a:off x="7509272" y="4711541"/>
            <a:ext cx="206597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Dynamic Effects</a:t>
            </a:r>
            <a:endParaRPr b="0" i="0" sz="2200" u="none" cap="none" strike="noStrike"/>
          </a:p>
        </p:txBody>
      </p:sp>
      <p:sp>
        <p:nvSpPr>
          <p:cNvPr id="149" name="Google Shape;149;p18"/>
          <p:cNvSpPr/>
          <p:nvPr/>
        </p:nvSpPr>
        <p:spPr>
          <a:xfrm>
            <a:off x="793790" y="5547836"/>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Our platform is packed with innovative features designed to redefine the virtual concert experience. Enjoy interactive audience seating with customizable views, dynamic stage effects that respond to music in real-time, and multi-camera angles that capture the authentic feel of a live performance. Discover a new dimension of virtual entertainment with features that put you in control.</a:t>
            </a:r>
            <a:endParaRPr b="0" i="0" sz="1750" u="none" cap="none" strike="noStrike"/>
          </a:p>
        </p:txBody>
      </p:sp>
      <p:sp>
        <p:nvSpPr>
          <p:cNvPr id="150" name="Google Shape;150;p18"/>
          <p:cNvSpPr/>
          <p:nvPr/>
        </p:nvSpPr>
        <p:spPr>
          <a:xfrm>
            <a:off x="12761525" y="7804975"/>
            <a:ext cx="1869000" cy="35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preencoded.png" id="156" name="Google Shape;156;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7" name="Google Shape;157;p19"/>
          <p:cNvSpPr/>
          <p:nvPr/>
        </p:nvSpPr>
        <p:spPr>
          <a:xfrm>
            <a:off x="6280190" y="730210"/>
            <a:ext cx="4252913"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00"/>
              </a:buClr>
              <a:buSzPts val="3300"/>
              <a:buFont typeface="Roboto"/>
              <a:buNone/>
            </a:pPr>
            <a:r>
              <a:rPr b="0" i="0" lang="en-US" sz="3300" u="none" cap="none" strike="noStrike">
                <a:solidFill>
                  <a:srgbClr val="000000"/>
                </a:solidFill>
                <a:latin typeface="Roboto"/>
                <a:ea typeface="Roboto"/>
                <a:cs typeface="Roboto"/>
                <a:sym typeface="Roboto"/>
              </a:rPr>
              <a:t>✨</a:t>
            </a:r>
            <a:r>
              <a:rPr b="0" i="0" lang="en-US" sz="3300" u="none" cap="none" strike="noStrike">
                <a:solidFill>
                  <a:srgbClr val="FFFFFF"/>
                </a:solidFill>
                <a:latin typeface="Roboto"/>
                <a:ea typeface="Roboto"/>
                <a:cs typeface="Roboto"/>
                <a:sym typeface="Roboto"/>
              </a:rPr>
              <a:t> AI Stage Effects</a:t>
            </a:r>
            <a:endParaRPr b="0" i="0" sz="3300" u="none" cap="none" strike="noStrike"/>
          </a:p>
        </p:txBody>
      </p:sp>
      <p:sp>
        <p:nvSpPr>
          <p:cNvPr id="158" name="Google Shape;158;p19"/>
          <p:cNvSpPr/>
          <p:nvPr/>
        </p:nvSpPr>
        <p:spPr>
          <a:xfrm>
            <a:off x="6471523" y="1516975"/>
            <a:ext cx="22860" cy="4430078"/>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6639997" y="1888212"/>
            <a:ext cx="510302" cy="2286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6280190" y="1708309"/>
            <a:ext cx="382667" cy="382667"/>
          </a:xfrm>
          <a:prstGeom prst="roundRect">
            <a:avLst>
              <a:gd fmla="val 18672"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1" name="Google Shape;161;p19"/>
          <p:cNvPicPr preferRelativeResize="0"/>
          <p:nvPr/>
        </p:nvPicPr>
        <p:blipFill rotWithShape="1">
          <a:blip r:embed="rId4">
            <a:alphaModFix/>
          </a:blip>
          <a:srcRect b="0" l="0" r="0" t="0"/>
          <a:stretch/>
        </p:blipFill>
        <p:spPr>
          <a:xfrm>
            <a:off x="6343948" y="1740158"/>
            <a:ext cx="255151" cy="318968"/>
          </a:xfrm>
          <a:prstGeom prst="rect">
            <a:avLst/>
          </a:prstGeom>
          <a:noFill/>
          <a:ln>
            <a:noFill/>
          </a:ln>
        </p:spPr>
      </p:pic>
      <p:sp>
        <p:nvSpPr>
          <p:cNvPr id="162" name="Google Shape;162;p19"/>
          <p:cNvSpPr/>
          <p:nvPr/>
        </p:nvSpPr>
        <p:spPr>
          <a:xfrm>
            <a:off x="7322106" y="1686997"/>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Lighting Patterns</a:t>
            </a:r>
            <a:endParaRPr b="0" i="0" sz="1650" u="none" cap="none" strike="noStrike"/>
          </a:p>
        </p:txBody>
      </p:sp>
      <p:sp>
        <p:nvSpPr>
          <p:cNvPr id="163" name="Google Shape;163;p19"/>
          <p:cNvSpPr/>
          <p:nvPr/>
        </p:nvSpPr>
        <p:spPr>
          <a:xfrm>
            <a:off x="7322106" y="2054781"/>
            <a:ext cx="65145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Match the energy of the music, creating a visually stunning spectacle.</a:t>
            </a:r>
            <a:endParaRPr b="0" i="0" sz="1300" u="none" cap="none" strike="noStrike"/>
          </a:p>
        </p:txBody>
      </p:sp>
      <p:sp>
        <p:nvSpPr>
          <p:cNvPr id="164" name="Google Shape;164;p19"/>
          <p:cNvSpPr/>
          <p:nvPr/>
        </p:nvSpPr>
        <p:spPr>
          <a:xfrm>
            <a:off x="6639997" y="3038237"/>
            <a:ext cx="510302" cy="2286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6280190" y="2858333"/>
            <a:ext cx="382667" cy="382667"/>
          </a:xfrm>
          <a:prstGeom prst="roundRect">
            <a:avLst>
              <a:gd fmla="val 18672"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6" name="Google Shape;166;p19"/>
          <p:cNvPicPr preferRelativeResize="0"/>
          <p:nvPr/>
        </p:nvPicPr>
        <p:blipFill rotWithShape="1">
          <a:blip r:embed="rId5">
            <a:alphaModFix/>
          </a:blip>
          <a:srcRect b="0" l="0" r="0" t="0"/>
          <a:stretch/>
        </p:blipFill>
        <p:spPr>
          <a:xfrm>
            <a:off x="6343948" y="2890183"/>
            <a:ext cx="255151" cy="318968"/>
          </a:xfrm>
          <a:prstGeom prst="rect">
            <a:avLst/>
          </a:prstGeom>
          <a:noFill/>
          <a:ln>
            <a:noFill/>
          </a:ln>
        </p:spPr>
      </p:pic>
      <p:sp>
        <p:nvSpPr>
          <p:cNvPr id="167" name="Google Shape;167;p19"/>
          <p:cNvSpPr/>
          <p:nvPr/>
        </p:nvSpPr>
        <p:spPr>
          <a:xfrm>
            <a:off x="7322106" y="2837021"/>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Visual Effects</a:t>
            </a:r>
            <a:endParaRPr b="0" i="0" sz="1650" u="none" cap="none" strike="noStrike"/>
          </a:p>
        </p:txBody>
      </p:sp>
      <p:sp>
        <p:nvSpPr>
          <p:cNvPr id="168" name="Google Shape;168;p19"/>
          <p:cNvSpPr/>
          <p:nvPr/>
        </p:nvSpPr>
        <p:spPr>
          <a:xfrm>
            <a:off x="7322106" y="3204805"/>
            <a:ext cx="65145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Respond to bass frequencies, adding depth and intensity to the performance.</a:t>
            </a:r>
            <a:endParaRPr b="0" i="0" sz="1300" u="none" cap="none" strike="noStrike"/>
          </a:p>
        </p:txBody>
      </p:sp>
      <p:sp>
        <p:nvSpPr>
          <p:cNvPr id="169" name="Google Shape;169;p19"/>
          <p:cNvSpPr/>
          <p:nvPr/>
        </p:nvSpPr>
        <p:spPr>
          <a:xfrm>
            <a:off x="6639997" y="4188262"/>
            <a:ext cx="510302" cy="2286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280190" y="4008358"/>
            <a:ext cx="382667" cy="382667"/>
          </a:xfrm>
          <a:prstGeom prst="roundRect">
            <a:avLst>
              <a:gd fmla="val 18672"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1" name="Google Shape;171;p19"/>
          <p:cNvPicPr preferRelativeResize="0"/>
          <p:nvPr/>
        </p:nvPicPr>
        <p:blipFill rotWithShape="1">
          <a:blip r:embed="rId6">
            <a:alphaModFix/>
          </a:blip>
          <a:srcRect b="0" l="0" r="0" t="0"/>
          <a:stretch/>
        </p:blipFill>
        <p:spPr>
          <a:xfrm>
            <a:off x="6343948" y="4040207"/>
            <a:ext cx="255151" cy="318968"/>
          </a:xfrm>
          <a:prstGeom prst="rect">
            <a:avLst/>
          </a:prstGeom>
          <a:noFill/>
          <a:ln>
            <a:noFill/>
          </a:ln>
        </p:spPr>
      </p:pic>
      <p:sp>
        <p:nvSpPr>
          <p:cNvPr id="172" name="Google Shape;172;p19"/>
          <p:cNvSpPr/>
          <p:nvPr/>
        </p:nvSpPr>
        <p:spPr>
          <a:xfrm>
            <a:off x="7322106" y="3987046"/>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Smoke Effects</a:t>
            </a:r>
            <a:endParaRPr b="0" i="0" sz="1650" u="none" cap="none" strike="noStrike"/>
          </a:p>
        </p:txBody>
      </p:sp>
      <p:sp>
        <p:nvSpPr>
          <p:cNvPr id="173" name="Google Shape;173;p19"/>
          <p:cNvSpPr/>
          <p:nvPr/>
        </p:nvSpPr>
        <p:spPr>
          <a:xfrm>
            <a:off x="7322106" y="4354830"/>
            <a:ext cx="65145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Triggered by specific audio features, enhancing the atmosphere of the concert.</a:t>
            </a:r>
            <a:endParaRPr b="0" i="0" sz="1300" u="none" cap="none" strike="noStrike"/>
          </a:p>
        </p:txBody>
      </p:sp>
      <p:sp>
        <p:nvSpPr>
          <p:cNvPr id="174" name="Google Shape;174;p19"/>
          <p:cNvSpPr/>
          <p:nvPr/>
        </p:nvSpPr>
        <p:spPr>
          <a:xfrm>
            <a:off x="6639997" y="5338286"/>
            <a:ext cx="510302" cy="2286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6280190" y="5158383"/>
            <a:ext cx="382667" cy="382667"/>
          </a:xfrm>
          <a:prstGeom prst="roundRect">
            <a:avLst>
              <a:gd fmla="val 18672"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6" name="Google Shape;176;p19"/>
          <p:cNvPicPr preferRelativeResize="0"/>
          <p:nvPr/>
        </p:nvPicPr>
        <p:blipFill rotWithShape="1">
          <a:blip r:embed="rId7">
            <a:alphaModFix/>
          </a:blip>
          <a:srcRect b="0" l="0" r="0" t="0"/>
          <a:stretch/>
        </p:blipFill>
        <p:spPr>
          <a:xfrm>
            <a:off x="6343948" y="5190232"/>
            <a:ext cx="255151" cy="318968"/>
          </a:xfrm>
          <a:prstGeom prst="rect">
            <a:avLst/>
          </a:prstGeom>
          <a:noFill/>
          <a:ln>
            <a:noFill/>
          </a:ln>
        </p:spPr>
      </p:pic>
      <p:sp>
        <p:nvSpPr>
          <p:cNvPr id="177" name="Google Shape;177;p19"/>
          <p:cNvSpPr/>
          <p:nvPr/>
        </p:nvSpPr>
        <p:spPr>
          <a:xfrm>
            <a:off x="7322106" y="5137071"/>
            <a:ext cx="2325053"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CFD0D8"/>
              </a:buClr>
              <a:buSzPts val="1650"/>
              <a:buFont typeface="Roboto"/>
              <a:buNone/>
            </a:pPr>
            <a:r>
              <a:rPr b="0" i="0" lang="en-US" sz="1650" u="none" cap="none" strike="noStrike">
                <a:solidFill>
                  <a:srgbClr val="CFD0D8"/>
                </a:solidFill>
                <a:latin typeface="Roboto"/>
                <a:ea typeface="Roboto"/>
                <a:cs typeface="Roboto"/>
                <a:sym typeface="Roboto"/>
              </a:rPr>
              <a:t>Dynamic Camera Angles</a:t>
            </a:r>
            <a:endParaRPr b="0" i="0" sz="1650" u="none" cap="none" strike="noStrike"/>
          </a:p>
        </p:txBody>
      </p:sp>
      <p:sp>
        <p:nvSpPr>
          <p:cNvPr id="178" name="Google Shape;178;p19"/>
          <p:cNvSpPr/>
          <p:nvPr/>
        </p:nvSpPr>
        <p:spPr>
          <a:xfrm>
            <a:off x="7322106" y="5504855"/>
            <a:ext cx="65145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Based on crowd engagement, capturing the most exciting moments.</a:t>
            </a:r>
            <a:endParaRPr b="0" i="0" sz="1300" u="none" cap="none" strike="noStrike"/>
          </a:p>
        </p:txBody>
      </p:sp>
      <p:sp>
        <p:nvSpPr>
          <p:cNvPr id="179" name="Google Shape;179;p19"/>
          <p:cNvSpPr/>
          <p:nvPr/>
        </p:nvSpPr>
        <p:spPr>
          <a:xfrm>
            <a:off x="6280190" y="6138386"/>
            <a:ext cx="7556421" cy="136088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Roboto"/>
              <a:buNone/>
            </a:pPr>
            <a:r>
              <a:rPr b="0" i="0" lang="en-US" sz="1300" u="none" cap="none" strike="noStrike">
                <a:solidFill>
                  <a:srgbClr val="CFD0D8"/>
                </a:solidFill>
                <a:latin typeface="Roboto"/>
                <a:ea typeface="Roboto"/>
                <a:cs typeface="Roboto"/>
                <a:sym typeface="Roboto"/>
              </a:rPr>
              <a:t>Experience the magic of AI-generated stage effects that dynamically respond to the music. Lighting patterns match the energy, visual effects react to bass frequencies, and smoke effects are triggered by specific audio features. Dynamic camera angles capture the most exciting moments, ensuring that every performance is a unique and captivating spectacle. Immerse yourself in a world where music and visuals seamlessly blend.</a:t>
            </a:r>
            <a:endParaRPr b="0" i="0" sz="1300" u="none" cap="none" strike="noStrike"/>
          </a:p>
        </p:txBody>
      </p:sp>
      <p:sp>
        <p:nvSpPr>
          <p:cNvPr id="180" name="Google Shape;180;p19"/>
          <p:cNvSpPr/>
          <p:nvPr/>
        </p:nvSpPr>
        <p:spPr>
          <a:xfrm>
            <a:off x="12780300" y="7767400"/>
            <a:ext cx="1850100" cy="462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p:nvPr/>
        </p:nvSpPr>
        <p:spPr>
          <a:xfrm>
            <a:off x="793790" y="854273"/>
            <a:ext cx="7763947"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Roboto"/>
              <a:buNone/>
            </a:pPr>
            <a:r>
              <a:rPr b="0" i="0" lang="en-US" sz="4450" u="none" cap="none" strike="noStrike">
                <a:solidFill>
                  <a:srgbClr val="000000"/>
                </a:solidFill>
                <a:latin typeface="Roboto"/>
                <a:ea typeface="Roboto"/>
                <a:cs typeface="Roboto"/>
                <a:sym typeface="Roboto"/>
              </a:rPr>
              <a:t>📊</a:t>
            </a:r>
            <a:r>
              <a:rPr b="0" i="0" lang="en-US" sz="4450" u="none" cap="none" strike="noStrike">
                <a:solidFill>
                  <a:srgbClr val="FFFFFF"/>
                </a:solidFill>
                <a:latin typeface="Roboto"/>
                <a:ea typeface="Roboto"/>
                <a:cs typeface="Roboto"/>
                <a:sym typeface="Roboto"/>
              </a:rPr>
              <a:t> Smart Engagement System</a:t>
            </a:r>
            <a:endParaRPr b="0" i="0" sz="4450" u="none" cap="none" strike="noStrike"/>
          </a:p>
        </p:txBody>
      </p:sp>
      <p:sp>
        <p:nvSpPr>
          <p:cNvPr id="187" name="Google Shape;187;p20"/>
          <p:cNvSpPr/>
          <p:nvPr/>
        </p:nvSpPr>
        <p:spPr>
          <a:xfrm>
            <a:off x="2313861" y="2327196"/>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Analyzes Chat</a:t>
            </a:r>
            <a:endParaRPr b="0" i="0" sz="2200" u="none" cap="none" strike="noStrike"/>
          </a:p>
        </p:txBody>
      </p:sp>
      <p:sp>
        <p:nvSpPr>
          <p:cNvPr id="188" name="Google Shape;188;p20"/>
          <p:cNvSpPr/>
          <p:nvPr/>
        </p:nvSpPr>
        <p:spPr>
          <a:xfrm>
            <a:off x="793790" y="2817614"/>
            <a:ext cx="4355306" cy="362903"/>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Analyzes chat messages for sentiment.</a:t>
            </a:r>
            <a:endParaRPr b="0" i="0" sz="1750" u="none" cap="none" strike="noStrike"/>
          </a:p>
        </p:txBody>
      </p:sp>
      <p:pic>
        <p:nvPicPr>
          <p:cNvPr descr="preencoded.png" id="189" name="Google Shape;189;p20"/>
          <p:cNvPicPr preferRelativeResize="0"/>
          <p:nvPr/>
        </p:nvPicPr>
        <p:blipFill rotWithShape="1">
          <a:blip r:embed="rId3">
            <a:alphaModFix/>
          </a:blip>
          <a:srcRect b="0" l="0" r="0" t="0"/>
          <a:stretch/>
        </p:blipFill>
        <p:spPr>
          <a:xfrm>
            <a:off x="5489258" y="2016681"/>
            <a:ext cx="3651885" cy="3651885"/>
          </a:xfrm>
          <a:prstGeom prst="rect">
            <a:avLst/>
          </a:prstGeom>
          <a:noFill/>
          <a:ln>
            <a:noFill/>
          </a:ln>
        </p:spPr>
      </p:pic>
      <p:sp>
        <p:nvSpPr>
          <p:cNvPr id="190" name="Google Shape;190;p20"/>
          <p:cNvSpPr/>
          <p:nvPr/>
        </p:nvSpPr>
        <p:spPr>
          <a:xfrm>
            <a:off x="5788938" y="2316361"/>
            <a:ext cx="566976" cy="566976"/>
          </a:xfrm>
          <a:prstGeom prst="roundRect">
            <a:avLst>
              <a:gd fmla="val 1611154"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5944791" y="2440305"/>
            <a:ext cx="255151" cy="31896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1</a:t>
            </a:r>
            <a:endParaRPr b="0" i="0" sz="2000" u="none" cap="none" strike="noStrike"/>
          </a:p>
        </p:txBody>
      </p:sp>
      <p:sp>
        <p:nvSpPr>
          <p:cNvPr id="192" name="Google Shape;192;p20"/>
          <p:cNvSpPr/>
          <p:nvPr/>
        </p:nvSpPr>
        <p:spPr>
          <a:xfrm>
            <a:off x="9481304" y="232719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Tracks Reactions</a:t>
            </a:r>
            <a:endParaRPr b="0" i="0" sz="2200" u="none" cap="none" strike="noStrike"/>
          </a:p>
        </p:txBody>
      </p:sp>
      <p:sp>
        <p:nvSpPr>
          <p:cNvPr id="193" name="Google Shape;193;p20"/>
          <p:cNvSpPr/>
          <p:nvPr/>
        </p:nvSpPr>
        <p:spPr>
          <a:xfrm>
            <a:off x="9481304" y="2817614"/>
            <a:ext cx="435530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Tracks audience reactions in real-time.</a:t>
            </a:r>
            <a:endParaRPr b="0" i="0" sz="1750" u="none" cap="none" strike="noStrike"/>
          </a:p>
        </p:txBody>
      </p:sp>
      <p:pic>
        <p:nvPicPr>
          <p:cNvPr descr="preencoded.png" id="194" name="Google Shape;194;p20"/>
          <p:cNvPicPr preferRelativeResize="0"/>
          <p:nvPr/>
        </p:nvPicPr>
        <p:blipFill rotWithShape="1">
          <a:blip r:embed="rId4">
            <a:alphaModFix/>
          </a:blip>
          <a:srcRect b="0" l="0" r="0" t="0"/>
          <a:stretch/>
        </p:blipFill>
        <p:spPr>
          <a:xfrm>
            <a:off x="5489258" y="2016681"/>
            <a:ext cx="3651885" cy="3651885"/>
          </a:xfrm>
          <a:prstGeom prst="rect">
            <a:avLst/>
          </a:prstGeom>
          <a:noFill/>
          <a:ln>
            <a:noFill/>
          </a:ln>
        </p:spPr>
      </p:pic>
      <p:sp>
        <p:nvSpPr>
          <p:cNvPr id="195" name="Google Shape;195;p20"/>
          <p:cNvSpPr/>
          <p:nvPr/>
        </p:nvSpPr>
        <p:spPr>
          <a:xfrm>
            <a:off x="8274368" y="2316361"/>
            <a:ext cx="566976" cy="566976"/>
          </a:xfrm>
          <a:prstGeom prst="roundRect">
            <a:avLst>
              <a:gd fmla="val 1611154"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8430220" y="2440305"/>
            <a:ext cx="255151" cy="31896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2</a:t>
            </a:r>
            <a:endParaRPr b="0" i="0" sz="2000" u="none" cap="none" strike="noStrike"/>
          </a:p>
        </p:txBody>
      </p:sp>
      <p:sp>
        <p:nvSpPr>
          <p:cNvPr id="197" name="Google Shape;197;p20"/>
          <p:cNvSpPr/>
          <p:nvPr/>
        </p:nvSpPr>
        <p:spPr>
          <a:xfrm>
            <a:off x="9481304" y="414170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Generates Metrics</a:t>
            </a:r>
            <a:endParaRPr b="0" i="0" sz="2200" u="none" cap="none" strike="noStrike"/>
          </a:p>
        </p:txBody>
      </p:sp>
      <p:sp>
        <p:nvSpPr>
          <p:cNvPr id="198" name="Google Shape;198;p20"/>
          <p:cNvSpPr/>
          <p:nvPr/>
        </p:nvSpPr>
        <p:spPr>
          <a:xfrm>
            <a:off x="9481304" y="4632127"/>
            <a:ext cx="4355306"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Generates engagement metrics for event analysis.</a:t>
            </a:r>
            <a:endParaRPr b="0" i="0" sz="1750" u="none" cap="none" strike="noStrike"/>
          </a:p>
        </p:txBody>
      </p:sp>
      <p:pic>
        <p:nvPicPr>
          <p:cNvPr descr="preencoded.png" id="199" name="Google Shape;199;p20"/>
          <p:cNvPicPr preferRelativeResize="0"/>
          <p:nvPr/>
        </p:nvPicPr>
        <p:blipFill rotWithShape="1">
          <a:blip r:embed="rId5">
            <a:alphaModFix/>
          </a:blip>
          <a:srcRect b="0" l="0" r="0" t="0"/>
          <a:stretch/>
        </p:blipFill>
        <p:spPr>
          <a:xfrm>
            <a:off x="5489258" y="2016681"/>
            <a:ext cx="3651885" cy="3651885"/>
          </a:xfrm>
          <a:prstGeom prst="rect">
            <a:avLst/>
          </a:prstGeom>
          <a:noFill/>
          <a:ln>
            <a:noFill/>
          </a:ln>
        </p:spPr>
      </p:pic>
      <p:sp>
        <p:nvSpPr>
          <p:cNvPr id="200" name="Google Shape;200;p20"/>
          <p:cNvSpPr/>
          <p:nvPr/>
        </p:nvSpPr>
        <p:spPr>
          <a:xfrm>
            <a:off x="8274368" y="4801791"/>
            <a:ext cx="566976" cy="566976"/>
          </a:xfrm>
          <a:prstGeom prst="roundRect">
            <a:avLst>
              <a:gd fmla="val 1611154"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8430220" y="4925735"/>
            <a:ext cx="255151" cy="31896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3</a:t>
            </a:r>
            <a:endParaRPr b="0" i="0" sz="2000" u="none" cap="none" strike="noStrike"/>
          </a:p>
        </p:txBody>
      </p:sp>
      <p:sp>
        <p:nvSpPr>
          <p:cNvPr id="202" name="Google Shape;202;p20"/>
          <p:cNvSpPr/>
          <p:nvPr/>
        </p:nvSpPr>
        <p:spPr>
          <a:xfrm>
            <a:off x="2313861" y="4323159"/>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CFD0D8"/>
              </a:buClr>
              <a:buSzPts val="2200"/>
              <a:buFont typeface="Roboto"/>
              <a:buNone/>
            </a:pPr>
            <a:r>
              <a:rPr b="0" i="0" lang="en-US" sz="2200" u="none" cap="none" strike="noStrike">
                <a:solidFill>
                  <a:srgbClr val="CFD0D8"/>
                </a:solidFill>
                <a:latin typeface="Roboto"/>
                <a:ea typeface="Roboto"/>
                <a:cs typeface="Roboto"/>
                <a:sym typeface="Roboto"/>
              </a:rPr>
              <a:t>Identifies Moments</a:t>
            </a:r>
            <a:endParaRPr b="0" i="0" sz="2200" u="none" cap="none" strike="noStrike"/>
          </a:p>
        </p:txBody>
      </p:sp>
      <p:sp>
        <p:nvSpPr>
          <p:cNvPr id="203" name="Google Shape;203;p20"/>
          <p:cNvSpPr/>
          <p:nvPr/>
        </p:nvSpPr>
        <p:spPr>
          <a:xfrm>
            <a:off x="793790" y="4813578"/>
            <a:ext cx="4355306" cy="362903"/>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Identifies peak moments during events.</a:t>
            </a:r>
            <a:endParaRPr b="0" i="0" sz="1750" u="none" cap="none" strike="noStrike"/>
          </a:p>
        </p:txBody>
      </p:sp>
      <p:pic>
        <p:nvPicPr>
          <p:cNvPr descr="preencoded.png" id="204" name="Google Shape;204;p20"/>
          <p:cNvPicPr preferRelativeResize="0"/>
          <p:nvPr/>
        </p:nvPicPr>
        <p:blipFill rotWithShape="1">
          <a:blip r:embed="rId6">
            <a:alphaModFix/>
          </a:blip>
          <a:srcRect b="0" l="0" r="0" t="0"/>
          <a:stretch/>
        </p:blipFill>
        <p:spPr>
          <a:xfrm>
            <a:off x="5489258" y="2016681"/>
            <a:ext cx="3651885" cy="3651885"/>
          </a:xfrm>
          <a:prstGeom prst="rect">
            <a:avLst/>
          </a:prstGeom>
          <a:noFill/>
          <a:ln>
            <a:noFill/>
          </a:ln>
        </p:spPr>
      </p:pic>
      <p:sp>
        <p:nvSpPr>
          <p:cNvPr id="205" name="Google Shape;205;p20"/>
          <p:cNvSpPr/>
          <p:nvPr/>
        </p:nvSpPr>
        <p:spPr>
          <a:xfrm>
            <a:off x="5788938" y="4801791"/>
            <a:ext cx="566976" cy="566976"/>
          </a:xfrm>
          <a:prstGeom prst="roundRect">
            <a:avLst>
              <a:gd fmla="val 1611154"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5944791" y="4925735"/>
            <a:ext cx="255151" cy="31896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4</a:t>
            </a:r>
            <a:endParaRPr b="0" i="0" sz="2000" u="none" cap="none" strike="noStrike"/>
          </a:p>
        </p:txBody>
      </p:sp>
      <p:sp>
        <p:nvSpPr>
          <p:cNvPr id="207" name="Google Shape;207;p20"/>
          <p:cNvSpPr/>
          <p:nvPr/>
        </p:nvSpPr>
        <p:spPr>
          <a:xfrm>
            <a:off x="793790" y="5923717"/>
            <a:ext cx="130428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b="0" i="0" lang="en-US" sz="1750" u="none" cap="none" strike="noStrike">
                <a:solidFill>
                  <a:srgbClr val="CFD0D8"/>
                </a:solidFill>
                <a:latin typeface="Roboto"/>
                <a:ea typeface="Roboto"/>
                <a:cs typeface="Roboto"/>
                <a:sym typeface="Roboto"/>
              </a:rPr>
              <a:t>Our AI-powered engagement tracking system provides valuable insights into audience behavior. By analyzing chat messages for sentiment, tracking reactions in real-time, generating engagement metrics, and identifying peak moments, we help organizers understand what resonates with their audience. Use these insights to refine future events and create even more engaging experiences.</a:t>
            </a:r>
            <a:endParaRPr b="0" i="0" sz="1750" u="none" cap="none" strike="noStrike"/>
          </a:p>
        </p:txBody>
      </p:sp>
      <p:sp>
        <p:nvSpPr>
          <p:cNvPr id="208" name="Google Shape;208;p20"/>
          <p:cNvSpPr/>
          <p:nvPr/>
        </p:nvSpPr>
        <p:spPr>
          <a:xfrm>
            <a:off x="12799100" y="7711025"/>
            <a:ext cx="1831200" cy="51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preencoded.png" id="214" name="Google Shape;214;p21"/>
          <p:cNvPicPr preferRelativeResize="0"/>
          <p:nvPr/>
        </p:nvPicPr>
        <p:blipFill rotWithShape="1">
          <a:blip r:embed="rId3">
            <a:alphaModFix/>
          </a:blip>
          <a:srcRect b="0" l="0" r="0" t="0"/>
          <a:stretch/>
        </p:blipFill>
        <p:spPr>
          <a:xfrm>
            <a:off x="0" y="0"/>
            <a:ext cx="14630400" cy="2551748"/>
          </a:xfrm>
          <a:prstGeom prst="rect">
            <a:avLst/>
          </a:prstGeom>
          <a:noFill/>
          <a:ln>
            <a:noFill/>
          </a:ln>
        </p:spPr>
      </p:pic>
      <p:sp>
        <p:nvSpPr>
          <p:cNvPr id="215" name="Google Shape;215;p21"/>
          <p:cNvSpPr/>
          <p:nvPr/>
        </p:nvSpPr>
        <p:spPr>
          <a:xfrm>
            <a:off x="793790" y="3443645"/>
            <a:ext cx="6362938"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Roboto"/>
              <a:buNone/>
            </a:pPr>
            <a:r>
              <a:rPr b="0" i="0" lang="en-US" sz="4000" u="none" cap="none" strike="noStrike">
                <a:solidFill>
                  <a:srgbClr val="000000"/>
                </a:solidFill>
                <a:latin typeface="Roboto"/>
                <a:ea typeface="Roboto"/>
                <a:cs typeface="Roboto"/>
                <a:sym typeface="Roboto"/>
              </a:rPr>
              <a:t>👤</a:t>
            </a:r>
            <a:r>
              <a:rPr b="0" i="0" lang="en-US" sz="4000" u="none" cap="none" strike="noStrike">
                <a:solidFill>
                  <a:srgbClr val="FFFFFF"/>
                </a:solidFill>
                <a:latin typeface="Roboto"/>
                <a:ea typeface="Roboto"/>
                <a:cs typeface="Roboto"/>
                <a:sym typeface="Roboto"/>
              </a:rPr>
              <a:t> Personalized Experience</a:t>
            </a:r>
            <a:endParaRPr b="0" i="0" sz="4000" u="none" cap="none" strike="noStrike"/>
          </a:p>
        </p:txBody>
      </p:sp>
      <p:pic>
        <p:nvPicPr>
          <p:cNvPr descr="preencoded.png" id="216" name="Google Shape;216;p21"/>
          <p:cNvPicPr preferRelativeResize="0"/>
          <p:nvPr/>
        </p:nvPicPr>
        <p:blipFill rotWithShape="1">
          <a:blip r:embed="rId4">
            <a:alphaModFix/>
          </a:blip>
          <a:srcRect b="0" l="0" r="0" t="0"/>
          <a:stretch/>
        </p:blipFill>
        <p:spPr>
          <a:xfrm>
            <a:off x="793790" y="4423410"/>
            <a:ext cx="510302" cy="510302"/>
          </a:xfrm>
          <a:prstGeom prst="rect">
            <a:avLst/>
          </a:prstGeom>
          <a:noFill/>
          <a:ln>
            <a:noFill/>
          </a:ln>
        </p:spPr>
      </p:pic>
      <p:sp>
        <p:nvSpPr>
          <p:cNvPr id="217" name="Google Shape;217;p21"/>
          <p:cNvSpPr/>
          <p:nvPr/>
        </p:nvSpPr>
        <p:spPr>
          <a:xfrm>
            <a:off x="1508165" y="4387691"/>
            <a:ext cx="2316718" cy="63769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Event Recommendations</a:t>
            </a:r>
            <a:endParaRPr b="0" i="0" sz="2000" u="none" cap="none" strike="noStrike"/>
          </a:p>
        </p:txBody>
      </p:sp>
      <p:sp>
        <p:nvSpPr>
          <p:cNvPr id="218" name="Google Shape;218;p21"/>
          <p:cNvSpPr/>
          <p:nvPr/>
        </p:nvSpPr>
        <p:spPr>
          <a:xfrm>
            <a:off x="1508165" y="5147786"/>
            <a:ext cx="2316718"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AI-driven suggestions based on your preferences.</a:t>
            </a:r>
            <a:endParaRPr b="0" i="0" sz="1600" u="none" cap="none" strike="noStrike"/>
          </a:p>
        </p:txBody>
      </p:sp>
      <p:pic>
        <p:nvPicPr>
          <p:cNvPr descr="preencoded.png" id="219" name="Google Shape;219;p21"/>
          <p:cNvPicPr preferRelativeResize="0"/>
          <p:nvPr/>
        </p:nvPicPr>
        <p:blipFill rotWithShape="1">
          <a:blip r:embed="rId5">
            <a:alphaModFix/>
          </a:blip>
          <a:srcRect b="0" l="0" r="0" t="0"/>
          <a:stretch/>
        </p:blipFill>
        <p:spPr>
          <a:xfrm>
            <a:off x="4130993" y="4423410"/>
            <a:ext cx="510302" cy="510302"/>
          </a:xfrm>
          <a:prstGeom prst="rect">
            <a:avLst/>
          </a:prstGeom>
          <a:noFill/>
          <a:ln>
            <a:noFill/>
          </a:ln>
        </p:spPr>
      </p:pic>
      <p:sp>
        <p:nvSpPr>
          <p:cNvPr id="220" name="Google Shape;220;p21"/>
          <p:cNvSpPr/>
          <p:nvPr/>
        </p:nvSpPr>
        <p:spPr>
          <a:xfrm>
            <a:off x="4845368" y="4387691"/>
            <a:ext cx="231671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Custom Viewing</a:t>
            </a:r>
            <a:endParaRPr b="0" i="0" sz="2000" u="none" cap="none" strike="noStrike"/>
          </a:p>
        </p:txBody>
      </p:sp>
      <p:sp>
        <p:nvSpPr>
          <p:cNvPr id="221" name="Google Shape;221;p21"/>
          <p:cNvSpPr/>
          <p:nvPr/>
        </p:nvSpPr>
        <p:spPr>
          <a:xfrm>
            <a:off x="4845368" y="4828937"/>
            <a:ext cx="2316718"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Customized viewing positions tailored to your liking.</a:t>
            </a:r>
            <a:endParaRPr b="0" i="0" sz="1600" u="none" cap="none" strike="noStrike"/>
          </a:p>
        </p:txBody>
      </p:sp>
      <p:pic>
        <p:nvPicPr>
          <p:cNvPr descr="preencoded.png" id="222" name="Google Shape;222;p21"/>
          <p:cNvPicPr preferRelativeResize="0"/>
          <p:nvPr/>
        </p:nvPicPr>
        <p:blipFill rotWithShape="1">
          <a:blip r:embed="rId6">
            <a:alphaModFix/>
          </a:blip>
          <a:srcRect b="0" l="0" r="0" t="0"/>
          <a:stretch/>
        </p:blipFill>
        <p:spPr>
          <a:xfrm>
            <a:off x="7468195" y="4423410"/>
            <a:ext cx="510302" cy="510302"/>
          </a:xfrm>
          <a:prstGeom prst="rect">
            <a:avLst/>
          </a:prstGeom>
          <a:noFill/>
          <a:ln>
            <a:noFill/>
          </a:ln>
        </p:spPr>
      </p:pic>
      <p:sp>
        <p:nvSpPr>
          <p:cNvPr id="223" name="Google Shape;223;p21"/>
          <p:cNvSpPr/>
          <p:nvPr/>
        </p:nvSpPr>
        <p:spPr>
          <a:xfrm>
            <a:off x="8182570" y="4387691"/>
            <a:ext cx="231671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Audio Settings</a:t>
            </a:r>
            <a:endParaRPr b="0" i="0" sz="2000" u="none" cap="none" strike="noStrike"/>
          </a:p>
        </p:txBody>
      </p:sp>
      <p:sp>
        <p:nvSpPr>
          <p:cNvPr id="224" name="Google Shape;224;p21"/>
          <p:cNvSpPr/>
          <p:nvPr/>
        </p:nvSpPr>
        <p:spPr>
          <a:xfrm>
            <a:off x="8182570" y="4828937"/>
            <a:ext cx="2316718"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Personalized audio settings for optimal sound quality.</a:t>
            </a:r>
            <a:endParaRPr b="0" i="0" sz="1600" u="none" cap="none" strike="noStrike"/>
          </a:p>
        </p:txBody>
      </p:sp>
      <p:pic>
        <p:nvPicPr>
          <p:cNvPr descr="preencoded.png" id="225" name="Google Shape;225;p21"/>
          <p:cNvPicPr preferRelativeResize="0"/>
          <p:nvPr/>
        </p:nvPicPr>
        <p:blipFill rotWithShape="1">
          <a:blip r:embed="rId7">
            <a:alphaModFix/>
          </a:blip>
          <a:srcRect b="0" l="0" r="0" t="0"/>
          <a:stretch/>
        </p:blipFill>
        <p:spPr>
          <a:xfrm>
            <a:off x="10805398" y="4423410"/>
            <a:ext cx="510302" cy="510302"/>
          </a:xfrm>
          <a:prstGeom prst="rect">
            <a:avLst/>
          </a:prstGeom>
          <a:noFill/>
          <a:ln>
            <a:noFill/>
          </a:ln>
        </p:spPr>
      </p:pic>
      <p:sp>
        <p:nvSpPr>
          <p:cNvPr id="226" name="Google Shape;226;p21"/>
          <p:cNvSpPr/>
          <p:nvPr/>
        </p:nvSpPr>
        <p:spPr>
          <a:xfrm>
            <a:off x="11519773" y="4387691"/>
            <a:ext cx="2316837"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000"/>
              <a:buFont typeface="Roboto"/>
              <a:buNone/>
            </a:pPr>
            <a:r>
              <a:rPr b="0" i="0" lang="en-US" sz="2000" u="none" cap="none" strike="noStrike">
                <a:solidFill>
                  <a:srgbClr val="CFD0D8"/>
                </a:solidFill>
                <a:latin typeface="Roboto"/>
                <a:ea typeface="Roboto"/>
                <a:cs typeface="Roboto"/>
                <a:sym typeface="Roboto"/>
              </a:rPr>
              <a:t>Tailored Effects</a:t>
            </a:r>
            <a:endParaRPr b="0" i="0" sz="2000" u="none" cap="none" strike="noStrike"/>
          </a:p>
        </p:txBody>
      </p:sp>
      <p:sp>
        <p:nvSpPr>
          <p:cNvPr id="227" name="Google Shape;227;p21"/>
          <p:cNvSpPr/>
          <p:nvPr/>
        </p:nvSpPr>
        <p:spPr>
          <a:xfrm>
            <a:off x="11519773" y="4828937"/>
            <a:ext cx="2316837"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Tailored visual effects based on your favorite genres.</a:t>
            </a:r>
            <a:endParaRPr b="0" i="0" sz="1600" u="none" cap="none" strike="noStrike"/>
          </a:p>
        </p:txBody>
      </p:sp>
      <p:sp>
        <p:nvSpPr>
          <p:cNvPr id="228" name="Google Shape;228;p21"/>
          <p:cNvSpPr/>
          <p:nvPr/>
        </p:nvSpPr>
        <p:spPr>
          <a:xfrm>
            <a:off x="793790" y="6357461"/>
            <a:ext cx="1304282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CFD0D8"/>
              </a:buClr>
              <a:buSzPts val="1600"/>
              <a:buFont typeface="Roboto"/>
              <a:buNone/>
            </a:pPr>
            <a:r>
              <a:rPr b="0" i="0" lang="en-US" sz="1600" u="none" cap="none" strike="noStrike">
                <a:solidFill>
                  <a:srgbClr val="CFD0D8"/>
                </a:solidFill>
                <a:latin typeface="Roboto"/>
                <a:ea typeface="Roboto"/>
                <a:cs typeface="Roboto"/>
                <a:sym typeface="Roboto"/>
              </a:rPr>
              <a:t>Our platform learns from your preferences to deliver a truly personalized experience. AI-driven event recommendations, customized viewing positions, personalized audio settings, and tailored visual effects ensure that every concert is perfectly aligned with your tastes. Dive into a world where your preferences take center stage.</a:t>
            </a:r>
            <a:endParaRPr b="0" i="0" sz="1600" u="none" cap="none" strike="noStrike"/>
          </a:p>
        </p:txBody>
      </p:sp>
      <p:sp>
        <p:nvSpPr>
          <p:cNvPr id="229" name="Google Shape;229;p21"/>
          <p:cNvSpPr/>
          <p:nvPr/>
        </p:nvSpPr>
        <p:spPr>
          <a:xfrm>
            <a:off x="12780300" y="7767400"/>
            <a:ext cx="1850100" cy="462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